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90" r:id="rId5"/>
    <p:sldId id="279" r:id="rId6"/>
    <p:sldId id="257" r:id="rId7"/>
    <p:sldId id="281" r:id="rId8"/>
    <p:sldId id="291" r:id="rId9"/>
    <p:sldId id="295" r:id="rId10"/>
    <p:sldId id="293" r:id="rId11"/>
    <p:sldId id="299" r:id="rId12"/>
    <p:sldId id="297" r:id="rId13"/>
    <p:sldId id="283" r:id="rId14"/>
    <p:sldId id="298" r:id="rId15"/>
    <p:sldId id="296" r:id="rId16"/>
    <p:sldId id="289" r:id="rId17"/>
    <p:sldId id="286" r:id="rId18"/>
    <p:sldId id="287" r:id="rId19"/>
    <p:sldId id="259" r:id="rId20"/>
    <p:sldId id="284" r:id="rId21"/>
    <p:sldId id="282" r:id="rId22"/>
    <p:sldId id="285" r:id="rId23"/>
    <p:sldId id="278" r:id="rId24"/>
    <p:sldId id="277" r:id="rId25"/>
    <p:sldId id="280" r:id="rId26"/>
    <p:sldId id="263" r:id="rId27"/>
    <p:sldId id="264" r:id="rId28"/>
    <p:sldId id="261" r:id="rId29"/>
    <p:sldId id="258" r:id="rId30"/>
    <p:sldId id="260" r:id="rId31"/>
    <p:sldId id="265" r:id="rId32"/>
    <p:sldId id="266" r:id="rId33"/>
    <p:sldId id="276" r:id="rId34"/>
    <p:sldId id="262" r:id="rId35"/>
    <p:sldId id="267" r:id="rId36"/>
    <p:sldId id="268" r:id="rId37"/>
    <p:sldId id="269" r:id="rId38"/>
    <p:sldId id="270" r:id="rId39"/>
    <p:sldId id="271" r:id="rId40"/>
    <p:sldId id="272" r:id="rId41"/>
    <p:sldId id="273" r:id="rId42"/>
    <p:sldId id="274"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7" autoAdjust="0"/>
    <p:restoredTop sz="95220" autoAdjust="0"/>
  </p:normalViewPr>
  <p:slideViewPr>
    <p:cSldViewPr snapToGrid="0">
      <p:cViewPr varScale="1">
        <p:scale>
          <a:sx n="157" d="100"/>
          <a:sy n="157" d="100"/>
        </p:scale>
        <p:origin x="696" y="168"/>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7/30/23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7/30/23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6608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hyperlink" Target="https://www.cde.ca.gov/nr/ne/yr20/yr20rel101.asp" TargetMode="External"/><Relationship Id="rId3" Type="http://schemas.openxmlformats.org/officeDocument/2006/relationships/hyperlink" Target="https://tea.texas.gov/reports-and-data/school-performance/accountability-research/completion-graduation-and-dropout" TargetMode="External"/><Relationship Id="rId7" Type="http://schemas.openxmlformats.org/officeDocument/2006/relationships/hyperlink" Target="https://infohub.nyced.org/reports/academics/graduation-results" TargetMode="Externa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hyperlink" Target="https://www.publicschoolreview.com/tennessee/shelby-county-school-district/4700148-school-district" TargetMode="External"/><Relationship Id="rId5" Type="http://schemas.openxmlformats.org/officeDocument/2006/relationships/hyperlink" Target="https://www.cde.state.co.us/cdereval/gradratecurrent" TargetMode="External"/><Relationship Id="rId4" Type="http://schemas.openxmlformats.org/officeDocument/2006/relationships/hyperlink" Target="https://www.illinoisreportcard.com/district.aspx?source=trends&amp;source2=graduationrate&amp;Districtid=15016299025"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29.sv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7.xml"/><Relationship Id="rId5" Type="http://schemas.openxmlformats.org/officeDocument/2006/relationships/image" Target="../media/image45.jpe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1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hyperlink" Target="https://www.cde.ca.gov/nr/ne/yr20/yr20rel101.asp" TargetMode="External"/><Relationship Id="rId13" Type="http://schemas.openxmlformats.org/officeDocument/2006/relationships/image" Target="../media/image13.png"/><Relationship Id="rId3" Type="http://schemas.openxmlformats.org/officeDocument/2006/relationships/hyperlink" Target="https://tea.texas.gov/reports-and-data/school-performance/accountability-research/completion-graduation-and-dropout" TargetMode="External"/><Relationship Id="rId7" Type="http://schemas.openxmlformats.org/officeDocument/2006/relationships/hyperlink" Target="https://infohub.nyced.org/reports/academics/graduation-results" TargetMode="External"/><Relationship Id="rId12" Type="http://schemas.microsoft.com/office/2007/relationships/hdphoto" Target="../media/hdphoto1.wdp"/><Relationship Id="rId2" Type="http://schemas.openxmlformats.org/officeDocument/2006/relationships/hyperlink" Target="https://www.census.gov/data/developers/guidance/api-user-guide.html" TargetMode="External"/><Relationship Id="rId1" Type="http://schemas.openxmlformats.org/officeDocument/2006/relationships/slideLayout" Target="../slideLayouts/slideLayout3.xml"/><Relationship Id="rId6" Type="http://schemas.openxmlformats.org/officeDocument/2006/relationships/hyperlink" Target="https://www.publicschoolreview.com/tennessee/shelby-county-school-district/4700148-school-district" TargetMode="External"/><Relationship Id="rId11" Type="http://schemas.openxmlformats.org/officeDocument/2006/relationships/image" Target="../media/image12.png"/><Relationship Id="rId5" Type="http://schemas.openxmlformats.org/officeDocument/2006/relationships/hyperlink" Target="https://www.cde.state.co.us/cdereval/gradratecurrent" TargetMode="External"/><Relationship Id="rId10" Type="http://schemas.openxmlformats.org/officeDocument/2006/relationships/hyperlink" Target="https://www.bls.gov/help/hlpforma.htm#LA" TargetMode="External"/><Relationship Id="rId4" Type="http://schemas.openxmlformats.org/officeDocument/2006/relationships/hyperlink" Target="https://www.illinoisreportcard.com/district.aspx?source=trends&amp;source2=graduationrate&amp;Districtid=15016299025" TargetMode="External"/><Relationship Id="rId9" Type="http://schemas.openxmlformats.org/officeDocument/2006/relationships/hyperlink" Target="https://www.bls.gov/developers/home.htm" TargetMode="External"/><Relationship Id="rId1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3931382" cy="640698"/>
          </a:xfrm>
        </p:spPr>
        <p:txBody>
          <a:bodyPr/>
          <a:lstStyle/>
          <a:p>
            <a:r>
              <a:rPr lang="en-US" noProof="0" dirty="0"/>
              <a:t>FINAL Recommendation</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Highlight 1</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Highlight 3</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Highlight 2</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Highlight 4</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t" anchorCtr="0"/>
          <a:lstStyle/>
          <a:p>
            <a:r>
              <a:rPr lang="en-US" dirty="0"/>
              <a:t>Next Steps</a:t>
            </a:r>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r>
              <a:rPr lang="en-US" dirty="0"/>
              <a:t>…</a:t>
            </a:r>
          </a:p>
        </p:txBody>
      </p:sp>
    </p:spTree>
    <p:extLst>
      <p:ext uri="{BB962C8B-B14F-4D97-AF65-F5344CB8AC3E}">
        <p14:creationId xmlns:p14="http://schemas.microsoft.com/office/powerpoint/2010/main" val="5394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Census Python API</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5"/>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U.S. Bureau of Labor Statistics</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Austin,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Tennessee, Colorado,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4"/>
          <a:stretch>
            <a:fillRect/>
          </a:stretch>
        </p:blipFill>
        <p:spPr>
          <a:xfrm>
            <a:off x="5898037" y="3265588"/>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5"/>
          <a:stretch>
            <a:fillRect/>
          </a:stretch>
        </p:blipFill>
        <p:spPr>
          <a:xfrm>
            <a:off x="5898037" y="136525"/>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15</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3"/>
              </a:rPr>
              <a:t>Austin</a:t>
            </a:r>
            <a:r>
              <a:rPr lang="en-US" sz="1400" dirty="0"/>
              <a:t>, </a:t>
            </a:r>
            <a:r>
              <a:rPr lang="en-US" sz="1400" dirty="0">
                <a:effectLst/>
                <a:hlinkClick r:id="rId4"/>
              </a:rPr>
              <a:t>Chicago</a:t>
            </a:r>
            <a:r>
              <a:rPr lang="en-US" sz="1400" dirty="0"/>
              <a:t>, </a:t>
            </a:r>
            <a:r>
              <a:rPr lang="en-US" sz="1400" dirty="0">
                <a:effectLst/>
                <a:hlinkClick r:id="rId5"/>
              </a:rPr>
              <a:t>Denver</a:t>
            </a:r>
            <a:r>
              <a:rPr lang="en-US" sz="1400" dirty="0"/>
              <a:t>, </a:t>
            </a:r>
            <a:r>
              <a:rPr lang="en-US" sz="1400" dirty="0">
                <a:effectLst/>
                <a:hlinkClick r:id="rId6"/>
              </a:rPr>
              <a:t>Memphis</a:t>
            </a:r>
            <a:r>
              <a:rPr lang="en-US" sz="1400" dirty="0">
                <a:effectLst/>
              </a:rPr>
              <a:t>, </a:t>
            </a:r>
            <a:r>
              <a:rPr lang="en-US" sz="1400" dirty="0">
                <a:effectLst/>
                <a:hlinkClick r:id="rId7"/>
              </a:rPr>
              <a:t>New York City</a:t>
            </a:r>
            <a:r>
              <a:rPr lang="en-US" sz="1400" dirty="0"/>
              <a:t>, </a:t>
            </a:r>
            <a:r>
              <a:rPr lang="en-US" sz="1400" dirty="0">
                <a:effectLst/>
                <a:hlinkClick r:id="rId8"/>
              </a:rPr>
              <a:t>San Francisco</a:t>
            </a:r>
            <a:endParaRPr lang="en-US" sz="1400" dirty="0">
              <a:effectLst/>
            </a:endParaRPr>
          </a:p>
          <a:p>
            <a:r>
              <a:rPr lang="en-US" sz="1200" dirty="0">
                <a:solidFill>
                  <a:schemeClr val="accent2"/>
                </a:solidFill>
              </a:rPr>
              <a:t> </a:t>
            </a:r>
          </a:p>
        </p:txBody>
      </p:sp>
      <p:pic>
        <p:nvPicPr>
          <p:cNvPr id="26" name="Picture 25">
            <a:extLst>
              <a:ext uri="{FF2B5EF4-FFF2-40B4-BE49-F238E27FC236}">
                <a16:creationId xmlns:a16="http://schemas.microsoft.com/office/drawing/2014/main" id="{AA8BFF99-3525-2267-ED52-16DEDB48A288}"/>
              </a:ext>
            </a:extLst>
          </p:cNvPr>
          <p:cNvPicPr>
            <a:picLocks noChangeAspect="1"/>
          </p:cNvPicPr>
          <p:nvPr/>
        </p:nvPicPr>
        <p:blipFill>
          <a:blip r:embed="rId9"/>
          <a:stretch>
            <a:fillRect/>
          </a:stretch>
        </p:blipFill>
        <p:spPr>
          <a:xfrm>
            <a:off x="120585" y="976766"/>
            <a:ext cx="6130586" cy="4904468"/>
          </a:xfrm>
          <a:prstGeom prst="rect">
            <a:avLst/>
          </a:prstGeom>
        </p:spPr>
      </p:pic>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5" y="2232251"/>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363391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315090"/>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spTree>
    <p:extLst>
      <p:ext uri="{BB962C8B-B14F-4D97-AF65-F5344CB8AC3E}">
        <p14:creationId xmlns:p14="http://schemas.microsoft.com/office/powerpoint/2010/main" val="109430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17</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19</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9833"/>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24</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27</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2"/>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2"/>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2"/>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30</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 and taxes</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8</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2"/>
              </a:rPr>
              <a:t>Census Python API</a:t>
            </a:r>
            <a:endParaRPr lang="en-US" sz="1400" dirty="0"/>
          </a:p>
          <a:p>
            <a:endParaRPr lang="en-US" sz="1400" dirty="0"/>
          </a:p>
          <a:p>
            <a:r>
              <a:rPr lang="en-US" sz="1400" dirty="0"/>
              <a:t>Challenging documentation</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3"/>
              </a:rPr>
              <a:t>Austin</a:t>
            </a:r>
            <a:r>
              <a:rPr lang="en-US" sz="1100" dirty="0">
                <a:latin typeface="Menlo" panose="020B0609030804020204" pitchFamily="49" charset="0"/>
              </a:rPr>
              <a:t>, </a:t>
            </a:r>
            <a:r>
              <a:rPr lang="en-US" sz="1100" dirty="0">
                <a:effectLst/>
                <a:latin typeface="Menlo" panose="020B0609030804020204" pitchFamily="49" charset="0"/>
                <a:hlinkClick r:id="rId4"/>
              </a:rPr>
              <a:t>Chicago</a:t>
            </a:r>
            <a:r>
              <a:rPr lang="en-US" sz="1100" dirty="0">
                <a:latin typeface="Menlo" panose="020B0609030804020204" pitchFamily="49" charset="0"/>
              </a:rPr>
              <a:t>, </a:t>
            </a:r>
            <a:r>
              <a:rPr lang="en-US" sz="1100" dirty="0">
                <a:effectLst/>
                <a:latin typeface="Menlo" panose="020B0609030804020204" pitchFamily="49" charset="0"/>
                <a:hlinkClick r:id="rId5"/>
              </a:rPr>
              <a:t>Denver</a:t>
            </a:r>
            <a:r>
              <a:rPr lang="en-US" sz="1100" dirty="0">
                <a:latin typeface="Menlo" panose="020B0609030804020204" pitchFamily="49" charset="0"/>
              </a:rPr>
              <a:t>, </a:t>
            </a:r>
            <a:r>
              <a:rPr lang="en-US" sz="1100" dirty="0">
                <a:effectLst/>
                <a:latin typeface="Menlo" panose="020B0609030804020204" pitchFamily="49" charset="0"/>
                <a:hlinkClick r:id="rId6"/>
              </a:rPr>
              <a:t>Memphis</a:t>
            </a:r>
            <a:r>
              <a:rPr lang="en-US" sz="1100" dirty="0">
                <a:effectLst/>
                <a:latin typeface="Menlo" panose="020B0609030804020204" pitchFamily="49" charset="0"/>
              </a:rPr>
              <a:t>, </a:t>
            </a:r>
            <a:r>
              <a:rPr lang="en-US" sz="1100" dirty="0">
                <a:effectLst/>
                <a:latin typeface="Menlo" panose="020B0609030804020204" pitchFamily="49" charset="0"/>
                <a:hlinkClick r:id="rId7"/>
              </a:rPr>
              <a:t>New York City</a:t>
            </a:r>
            <a:r>
              <a:rPr lang="en-US" sz="1100" dirty="0">
                <a:latin typeface="Menlo" panose="020B0609030804020204" pitchFamily="49" charset="0"/>
              </a:rPr>
              <a:t>, </a:t>
            </a:r>
            <a:r>
              <a:rPr lang="en-US" sz="1100" dirty="0">
                <a:effectLst/>
                <a:latin typeface="Menlo" panose="020B0609030804020204" pitchFamily="49" charset="0"/>
                <a:hlinkClick r:id="rId8"/>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9"/>
              </a:rPr>
              <a:t>U.S. Bureau of Labor Statistics</a:t>
            </a:r>
            <a:endParaRPr lang="en-US" sz="1400" dirty="0"/>
          </a:p>
          <a:p>
            <a:endParaRPr lang="en-US" sz="1400" dirty="0"/>
          </a:p>
          <a:p>
            <a:r>
              <a:rPr lang="en-US" sz="1400" dirty="0"/>
              <a:t>Free registration highly recommended</a:t>
            </a:r>
          </a:p>
          <a:p>
            <a:r>
              <a:rPr lang="en-US" sz="1400" dirty="0"/>
              <a:t>Good </a:t>
            </a:r>
            <a:r>
              <a:rPr lang="en-US" sz="1400" dirty="0">
                <a:hlinkClick r:id="rId10"/>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967146" y="4629149"/>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340869" y="4629149"/>
            <a:ext cx="626277" cy="626277"/>
          </a:xfrm>
          <a:prstGeom prst="rect">
            <a:avLst/>
          </a:prstGeom>
        </p:spPr>
      </p:pic>
    </p:spTree>
    <p:extLst>
      <p:ext uri="{BB962C8B-B14F-4D97-AF65-F5344CB8AC3E}">
        <p14:creationId xmlns:p14="http://schemas.microsoft.com/office/powerpoint/2010/main" val="147919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860355"/>
          </a:xfrm>
        </p:spPr>
        <p:txBody>
          <a:bodyPr/>
          <a:lstStyle/>
          <a:p>
            <a:r>
              <a:rPr lang="en-US" dirty="0"/>
              <a:t>Approach</a:t>
            </a:r>
            <a:br>
              <a:rPr lang="en-US" dirty="0"/>
            </a:br>
            <a:r>
              <a:rPr lang="en-US" dirty="0"/>
              <a:t>Highlights</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65282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032330"/>
            <a:ext cx="3849264" cy="1371600"/>
          </a:xfrm>
        </p:spPr>
        <p:txBody>
          <a:bodyPr/>
          <a:lstStyle/>
          <a:p>
            <a:r>
              <a:rPr lang="en-US" sz="1400" dirty="0"/>
              <a:t>View trend over time with line chart</a:t>
            </a:r>
          </a:p>
          <a:p>
            <a:r>
              <a:rPr lang="en-US" sz="1400" dirty="0"/>
              <a:t>Use trend lines when “messy”</a:t>
            </a:r>
          </a:p>
          <a:p>
            <a:r>
              <a:rPr lang="en-US" sz="1400" dirty="0"/>
              <a:t>Use AOVA, T tests to verify differences</a:t>
            </a:r>
          </a:p>
          <a:p>
            <a:r>
              <a:rPr lang="en-US" sz="1400" dirty="0"/>
              <a:t>..</a:t>
            </a:r>
          </a:p>
          <a:p>
            <a:r>
              <a:rPr lang="en-US" sz="1400" dirty="0"/>
              <a:t>..</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2571194"/>
            <a:ext cx="3849264" cy="428891"/>
          </a:xfrm>
        </p:spPr>
        <p:txBody>
          <a:bodyPr/>
          <a:lstStyle/>
          <a:p>
            <a:r>
              <a:rPr lang="en-US" sz="1600" dirty="0"/>
              <a:t>2</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2953195"/>
            <a:ext cx="3849264" cy="1371600"/>
          </a:xfrm>
        </p:spPr>
        <p:txBody>
          <a:bodyPr/>
          <a:lstStyle/>
          <a:p>
            <a:r>
              <a:rPr lang="en-US" sz="1400" dirty="0"/>
              <a:t>2</a:t>
            </a:r>
          </a:p>
        </p:txBody>
      </p:sp>
      <p:sp>
        <p:nvSpPr>
          <p:cNvPr id="11" name="Text Placeholder 10">
            <a:extLst>
              <a:ext uri="{FF2B5EF4-FFF2-40B4-BE49-F238E27FC236}">
                <a16:creationId xmlns:a16="http://schemas.microsoft.com/office/drawing/2014/main" id="{A15EA0C3-00A8-6384-BB1B-C1F8D92DF6B9}"/>
              </a:ext>
            </a:extLst>
          </p:cNvPr>
          <p:cNvSpPr>
            <a:spLocks noGrp="1"/>
          </p:cNvSpPr>
          <p:nvPr>
            <p:ph type="body" sz="quarter" idx="18"/>
          </p:nvPr>
        </p:nvSpPr>
        <p:spPr>
          <a:xfrm>
            <a:off x="3814916" y="4492060"/>
            <a:ext cx="3849264" cy="428891"/>
          </a:xfrm>
        </p:spPr>
        <p:txBody>
          <a:bodyPr/>
          <a:lstStyle/>
          <a:p>
            <a:r>
              <a:rPr lang="en-US" sz="1600" dirty="0"/>
              <a:t>3</a:t>
            </a:r>
          </a:p>
        </p:txBody>
      </p:sp>
      <p:sp>
        <p:nvSpPr>
          <p:cNvPr id="12" name="Text Placeholder 11">
            <a:extLst>
              <a:ext uri="{FF2B5EF4-FFF2-40B4-BE49-F238E27FC236}">
                <a16:creationId xmlns:a16="http://schemas.microsoft.com/office/drawing/2014/main" id="{07227028-6BD1-63E7-9197-9E0EED7930EF}"/>
              </a:ext>
            </a:extLst>
          </p:cNvPr>
          <p:cNvSpPr>
            <a:spLocks noGrp="1"/>
          </p:cNvSpPr>
          <p:nvPr>
            <p:ph type="body" sz="quarter" idx="24"/>
          </p:nvPr>
        </p:nvSpPr>
        <p:spPr>
          <a:xfrm>
            <a:off x="3814916" y="4874061"/>
            <a:ext cx="3849264" cy="1371600"/>
          </a:xfrm>
        </p:spPr>
        <p:txBody>
          <a:bodyPr/>
          <a:lstStyle/>
          <a:p>
            <a:r>
              <a:rPr lang="en-US" sz="1400" dirty="0"/>
              <a:t>3</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Inconsistencies in Free Data</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Shift timeline but keep length the same</a:t>
            </a:r>
          </a:p>
          <a:p>
            <a:r>
              <a:rPr lang="en-US" sz="1400" dirty="0"/>
              <a:t>Leverage each other on time/qty limits</a:t>
            </a:r>
          </a:p>
          <a:p>
            <a:r>
              <a:rPr lang="en-US" sz="1400" dirty="0"/>
              <a:t>Reduced target cities</a:t>
            </a:r>
          </a:p>
          <a:p>
            <a:r>
              <a:rPr lang="en-US" sz="1400" dirty="0"/>
              <a:t>When finding school data, had to analyze school graduation rate percentages instead of school ratings</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t>
            </a:r>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Limitations / Obstacles</a:t>
            </a:r>
          </a:p>
        </p:txBody>
      </p:sp>
      <p:sp>
        <p:nvSpPr>
          <p:cNvPr id="26" name="TextBox 25">
            <a:extLst>
              <a:ext uri="{FF2B5EF4-FFF2-40B4-BE49-F238E27FC236}">
                <a16:creationId xmlns:a16="http://schemas.microsoft.com/office/drawing/2014/main" id="{C480DF3A-7E48-5BF3-683A-F7C34C522349}"/>
              </a:ext>
            </a:extLst>
          </p:cNvPr>
          <p:cNvSpPr txBox="1"/>
          <p:nvPr/>
        </p:nvSpPr>
        <p:spPr>
          <a:xfrm rot="20429777">
            <a:off x="67193" y="4414033"/>
            <a:ext cx="7180684" cy="1200329"/>
          </a:xfrm>
          <a:prstGeom prst="rect">
            <a:avLst/>
          </a:prstGeom>
          <a:noFill/>
        </p:spPr>
        <p:txBody>
          <a:bodyPr wrap="none" rtlCol="0">
            <a:spAutoFit/>
          </a:bodyPr>
          <a:lstStyle/>
          <a:p>
            <a:r>
              <a:rPr lang="en-US" sz="2400" dirty="0">
                <a:solidFill>
                  <a:srgbClr val="FF0000"/>
                </a:solidFill>
              </a:rPr>
              <a:t>Highlights from a few </a:t>
            </a:r>
          </a:p>
          <a:p>
            <a:r>
              <a:rPr lang="en-US" sz="2400" dirty="0">
                <a:solidFill>
                  <a:srgbClr val="FF0000"/>
                </a:solidFill>
              </a:rPr>
              <a:t>OR </a:t>
            </a:r>
          </a:p>
          <a:p>
            <a:r>
              <a:rPr lang="en-US" sz="2400" dirty="0">
                <a:solidFill>
                  <a:srgbClr val="FF0000"/>
                </a:solidFill>
              </a:rPr>
              <a:t>do detailed walk through of one of they key aspects?</a:t>
            </a:r>
          </a:p>
        </p:txBody>
      </p:sp>
    </p:spTree>
    <p:extLst>
      <p:ext uri="{BB962C8B-B14F-4D97-AF65-F5344CB8AC3E}">
        <p14:creationId xmlns:p14="http://schemas.microsoft.com/office/powerpoint/2010/main" val="28680309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173</TotalTime>
  <Words>1829</Words>
  <Application>Microsoft Macintosh PowerPoint</Application>
  <PresentationFormat>Widescreen</PresentationFormat>
  <Paragraphs>527</Paragraphs>
  <Slides>40</Slides>
  <Notes>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Menlo</vt:lpstr>
      <vt:lpstr>Tenorite </vt:lpstr>
      <vt:lpstr>Tenorite Bold</vt:lpstr>
      <vt:lpstr>Custom</vt:lpstr>
      <vt:lpstr>Presentation Requirements</vt:lpstr>
      <vt:lpstr>Urban Real Estate Investing, US</vt:lpstr>
      <vt:lpstr>About us</vt:lpstr>
      <vt:lpstr>Meet our client</vt:lpstr>
      <vt:lpstr>Process Overview</vt:lpstr>
      <vt:lpstr>The Plan</vt:lpstr>
      <vt:lpstr>Process Overview Continued</vt:lpstr>
      <vt:lpstr>Data Sources</vt:lpstr>
      <vt:lpstr>Approach Highlights</vt:lpstr>
      <vt:lpstr>FINAL Recommendation</vt:lpstr>
      <vt:lpstr>Next Steps</vt:lpstr>
      <vt:lpstr>Additional Supporting Analysis</vt:lpstr>
      <vt:lpstr>Profitability Growth</vt:lpstr>
      <vt:lpstr>Job market trends</vt:lpstr>
      <vt:lpstr>Unemployment rates across the united states</vt:lpstr>
      <vt:lpstr>School Analysis By Graduation Rate Percentages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Tait Ralston</cp:lastModifiedBy>
  <cp:revision>19</cp:revision>
  <dcterms:created xsi:type="dcterms:W3CDTF">2023-07-26T17:59:29Z</dcterms:created>
  <dcterms:modified xsi:type="dcterms:W3CDTF">2023-07-30T20:27:19Z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